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344" r:id="rId5"/>
    <p:sldId id="342" r:id="rId6"/>
    <p:sldId id="346" r:id="rId7"/>
    <p:sldId id="347" r:id="rId8"/>
    <p:sldId id="348" r:id="rId9"/>
    <p:sldId id="351" r:id="rId10"/>
    <p:sldId id="355" r:id="rId11"/>
    <p:sldId id="356" r:id="rId12"/>
    <p:sldId id="357" r:id="rId13"/>
    <p:sldId id="349" r:id="rId14"/>
    <p:sldId id="354" r:id="rId15"/>
    <p:sldId id="353" r:id="rId16"/>
    <p:sldId id="358" r:id="rId17"/>
    <p:sldId id="359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roxima Nova Rg" panose="0200050603000002000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oehling" initials="AB" lastIdx="4" clrIdx="0">
    <p:extLst>
      <p:ext uri="{19B8F6BF-5375-455C-9EA6-DF929625EA0E}">
        <p15:presenceInfo xmlns:p15="http://schemas.microsoft.com/office/powerpoint/2012/main" userId="S-1-5-21-3611727470-1311262720-1445610062-71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CCD5"/>
    <a:srgbClr val="969999"/>
    <a:srgbClr val="023B40"/>
    <a:srgbClr val="E6E9E9"/>
    <a:srgbClr val="FF9999"/>
    <a:srgbClr val="D7DADA"/>
    <a:srgbClr val="C8CBCB"/>
    <a:srgbClr val="3F5962"/>
    <a:srgbClr val="00B6DE"/>
    <a:srgbClr val="7B86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Dashboard!$C$150</c:f>
          <c:strCache>
            <c:ptCount val="1"/>
            <c:pt idx="0">
              <c:v>Capital Facilities Funding Source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Reserve Funds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8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</c:numLit>
          </c:cat>
          <c:val>
            <c:numRef>
              <c:f>Dashboard!$K$155:$AB$155</c:f>
              <c:numCache>
                <c:formatCode>"$"#,##0</c:formatCode>
                <c:ptCount val="18"/>
                <c:pt idx="0">
                  <c:v>422713.59999999998</c:v>
                </c:pt>
                <c:pt idx="1">
                  <c:v>433232.36479999963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6122852.9279710371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D9-49EA-AABE-AF66CA54C859}"/>
            </c:ext>
          </c:extLst>
        </c:ser>
        <c:ser>
          <c:idx val="1"/>
          <c:order val="1"/>
          <c:tx>
            <c:v>Debt Service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8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</c:numLit>
          </c:cat>
          <c:val>
            <c:numRef>
              <c:f>Dashboard!$K$154:$AB$154</c:f>
              <c:numCache>
                <c:formatCode>"$"#,##0</c:formatCode>
                <c:ptCount val="18"/>
                <c:pt idx="0">
                  <c:v>0</c:v>
                </c:pt>
                <c:pt idx="1">
                  <c:v>4890000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7415000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D9-49EA-AABE-AF66CA54C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09015360"/>
        <c:axId val="405889760"/>
      </c:barChart>
      <c:catAx>
        <c:axId val="409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89760"/>
        <c:crosses val="autoZero"/>
        <c:auto val="1"/>
        <c:lblAlgn val="ctr"/>
        <c:lblOffset val="100"/>
        <c:noMultiLvlLbl val="0"/>
      </c:catAx>
      <c:valAx>
        <c:axId val="4058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53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ysClr val="windowText" lastClr="000000"/>
                </a:solidFill>
              </a:rPr>
              <a:t>Operating</a:t>
            </a:r>
            <a:r>
              <a:rPr lang="en-US" sz="1600" b="1" baseline="0">
                <a:solidFill>
                  <a:sysClr val="windowText" lastClr="000000"/>
                </a:solidFill>
              </a:rPr>
              <a:t> Financial Plan</a:t>
            </a:r>
            <a:endParaRPr lang="en-US" sz="1600" b="1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43703360609336"/>
          <c:y val="0.13351320055581287"/>
          <c:w val="0.87358911018475627"/>
          <c:h val="0.62355977561628328"/>
        </c:manualLayout>
      </c:layout>
      <c:barChart>
        <c:barDir val="col"/>
        <c:grouping val="stacked"/>
        <c:varyColors val="0"/>
        <c:ser>
          <c:idx val="5"/>
          <c:order val="3"/>
          <c:tx>
            <c:strRef>
              <c:f>Dashboard!$C$91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[0]!personnel</c:f>
              <c:numCache>
                <c:formatCode>"$"#,##0</c:formatCode>
                <c:ptCount val="10"/>
                <c:pt idx="0">
                  <c:v>13865699</c:v>
                </c:pt>
                <c:pt idx="1">
                  <c:v>14891902.603285</c:v>
                </c:pt>
                <c:pt idx="2">
                  <c:v>15413860.753</c:v>
                </c:pt>
                <c:pt idx="3">
                  <c:v>15306636.040649999</c:v>
                </c:pt>
                <c:pt idx="4">
                  <c:v>15711698.592682499</c:v>
                </c:pt>
                <c:pt idx="5">
                  <c:v>16129670.332316626</c:v>
                </c:pt>
                <c:pt idx="6">
                  <c:v>16561214.099732457</c:v>
                </c:pt>
                <c:pt idx="7">
                  <c:v>17007037.456159078</c:v>
                </c:pt>
                <c:pt idx="8">
                  <c:v>17466896.014016636</c:v>
                </c:pt>
                <c:pt idx="9">
                  <c:v>17837241.488468055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8-44AD-9D8C-A03E70FECC49}"/>
            </c:ext>
          </c:extLst>
        </c:ser>
        <c:ser>
          <c:idx val="6"/>
          <c:order val="4"/>
          <c:tx>
            <c:strRef>
              <c:f>Dashboard!$C$92</c:f>
              <c:strCache>
                <c:ptCount val="1"/>
                <c:pt idx="0">
                  <c:v>Operating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[0]!OpExp</c:f>
              <c:numCache>
                <c:formatCode>"$"#,##0</c:formatCode>
                <c:ptCount val="10"/>
                <c:pt idx="0">
                  <c:v>3011003</c:v>
                </c:pt>
                <c:pt idx="1">
                  <c:v>3526375</c:v>
                </c:pt>
                <c:pt idx="2">
                  <c:v>3249513</c:v>
                </c:pt>
                <c:pt idx="3">
                  <c:v>3142127.5715000001</c:v>
                </c:pt>
                <c:pt idx="4">
                  <c:v>3237842.9586807503</c:v>
                </c:pt>
                <c:pt idx="5">
                  <c:v>3336767.5399830127</c:v>
                </c:pt>
                <c:pt idx="6">
                  <c:v>3439013.6895681196</c:v>
                </c:pt>
                <c:pt idx="7">
                  <c:v>3544697.9336963538</c:v>
                </c:pt>
                <c:pt idx="8">
                  <c:v>3653941.1136003188</c:v>
                </c:pt>
                <c:pt idx="9">
                  <c:v>3766868.5551376659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88-44AD-9D8C-A03E70FECC49}"/>
            </c:ext>
          </c:extLst>
        </c:ser>
        <c:ser>
          <c:idx val="7"/>
          <c:order val="5"/>
          <c:tx>
            <c:strRef>
              <c:f>Dashboard!$C$93</c:f>
              <c:strCache>
                <c:ptCount val="1"/>
                <c:pt idx="0">
                  <c:v>Rainbow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[0]!Rainbow</c:f>
              <c:numCache>
                <c:formatCode>"$"#,##0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88-44AD-9D8C-A03E70FECC49}"/>
            </c:ext>
          </c:extLst>
        </c:ser>
        <c:ser>
          <c:idx val="1"/>
          <c:order val="6"/>
          <c:tx>
            <c:strRef>
              <c:f>Dashboard!$C$94</c:f>
              <c:strCache>
                <c:ptCount val="1"/>
                <c:pt idx="0">
                  <c:v>Debt Service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[0]!debtservice</c:f>
              <c:numCache>
                <c:formatCode>"$"#,##0</c:formatCode>
                <c:ptCount val="10"/>
                <c:pt idx="0">
                  <c:v>690404.17999999993</c:v>
                </c:pt>
                <c:pt idx="1">
                  <c:v>592307.22</c:v>
                </c:pt>
                <c:pt idx="2">
                  <c:v>525526.12</c:v>
                </c:pt>
                <c:pt idx="3">
                  <c:v>503370.54000000004</c:v>
                </c:pt>
                <c:pt idx="4">
                  <c:v>760345.64404579671</c:v>
                </c:pt>
                <c:pt idx="5">
                  <c:v>941656.11111583957</c:v>
                </c:pt>
                <c:pt idx="6">
                  <c:v>936105.48111583956</c:v>
                </c:pt>
                <c:pt idx="7">
                  <c:v>1002459.7101199063</c:v>
                </c:pt>
                <c:pt idx="8">
                  <c:v>1183794.5665063909</c:v>
                </c:pt>
                <c:pt idx="9">
                  <c:v>1486695.8884122076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88-44AD-9D8C-A03E70FECC49}"/>
            </c:ext>
          </c:extLst>
        </c:ser>
        <c:ser>
          <c:idx val="2"/>
          <c:order val="8"/>
          <c:tx>
            <c:strRef>
              <c:f>Dashboard!$C$97</c:f>
              <c:strCache>
                <c:ptCount val="1"/>
                <c:pt idx="0">
                  <c:v>Net Cashflow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[0]!netcashflow</c:f>
              <c:numCache>
                <c:formatCode>"$"#,##0</c:formatCode>
                <c:ptCount val="10"/>
                <c:pt idx="0">
                  <c:v>1848979.8200000003</c:v>
                </c:pt>
                <c:pt idx="1">
                  <c:v>307487.26346500218</c:v>
                </c:pt>
                <c:pt idx="2">
                  <c:v>1232205.807</c:v>
                </c:pt>
                <c:pt idx="3">
                  <c:v>1664091.1274500079</c:v>
                </c:pt>
                <c:pt idx="4">
                  <c:v>-274845.52830903977</c:v>
                </c:pt>
                <c:pt idx="5">
                  <c:v>-132085.83378305286</c:v>
                </c:pt>
                <c:pt idx="6">
                  <c:v>-43847.569212011993</c:v>
                </c:pt>
                <c:pt idx="7">
                  <c:v>296563.3467245698</c:v>
                </c:pt>
                <c:pt idx="8">
                  <c:v>498347.30770277977</c:v>
                </c:pt>
                <c:pt idx="9">
                  <c:v>335030.05869030952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88-44AD-9D8C-A03E70FEC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09015360"/>
        <c:axId val="4058897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Dashboard!$C$96</c15:sqref>
                        </c15:formulaRef>
                      </c:ext>
                    </c:extLst>
                    <c:strCache>
                      <c:ptCount val="1"/>
                      <c:pt idx="0">
                        <c:v>Total Operating Expenses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[0]!chartlabel</c15:sqref>
                        </c15:formulaRef>
                      </c:ext>
                    </c:extLst>
                    <c:numCache>
                      <c:formatCode>"FY "0000</c:formatCode>
                      <c:ptCount val="10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[0]!TotalExp</c15:sqref>
                        </c15:formulaRef>
                      </c:ext>
                    </c:extLst>
                    <c:numCache>
                      <c:formatCode>"$"#,##0</c:formatCode>
                      <c:ptCount val="10"/>
                      <c:pt idx="0">
                        <c:v>17567106.18</c:v>
                      </c:pt>
                      <c:pt idx="1">
                        <c:v>19010584.823284999</c:v>
                      </c:pt>
                      <c:pt idx="2">
                        <c:v>19188899.873</c:v>
                      </c:pt>
                      <c:pt idx="3">
                        <c:v>18952134.152149994</c:v>
                      </c:pt>
                      <c:pt idx="4">
                        <c:v>19709887.195409041</c:v>
                      </c:pt>
                      <c:pt idx="5">
                        <c:v>20408093.983415477</c:v>
                      </c:pt>
                      <c:pt idx="6">
                        <c:v>20936333.270416416</c:v>
                      </c:pt>
                      <c:pt idx="7">
                        <c:v>21554195.099975336</c:v>
                      </c:pt>
                      <c:pt idx="8">
                        <c:v>22304631.694123346</c:v>
                      </c:pt>
                      <c:pt idx="9">
                        <c:v>23090805.93201793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7-F588-44AD-9D8C-A03E70FECC49}"/>
                  </c:ext>
                </c:extLst>
              </c15:ser>
            </c15:filteredBarSeries>
            <c15:filteredBarSeries>
              <c15:ser>
                <c:idx val="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Dashboard!$C$95</c15:sqref>
                        </c15:formulaRef>
                      </c:ext>
                    </c:extLst>
                    <c:strCache>
                      <c:ptCount val="1"/>
                      <c:pt idx="0">
                        <c:v>Transfers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[0]!chartlabel</c15:sqref>
                        </c15:formulaRef>
                      </c:ext>
                    </c:extLst>
                    <c:numCache>
                      <c:formatCode>"FY "0000</c:formatCode>
                      <c:ptCount val="10"/>
                      <c:pt idx="0">
                        <c:v>2019</c:v>
                      </c:pt>
                      <c:pt idx="1">
                        <c:v>2020</c:v>
                      </c:pt>
                      <c:pt idx="2">
                        <c:v>2021</c:v>
                      </c:pt>
                      <c:pt idx="3">
                        <c:v>2022</c:v>
                      </c:pt>
                      <c:pt idx="4">
                        <c:v>2023</c:v>
                      </c:pt>
                      <c:pt idx="5">
                        <c:v>2024</c:v>
                      </c:pt>
                      <c:pt idx="6">
                        <c:v>2025</c:v>
                      </c:pt>
                      <c:pt idx="7">
                        <c:v>2026</c:v>
                      </c:pt>
                      <c:pt idx="8">
                        <c:v>2027</c:v>
                      </c:pt>
                      <c:pt idx="9">
                        <c:v>2028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[0]!Transfers</c15:sqref>
                        </c15:formulaRef>
                      </c:ext>
                    </c:extLst>
                    <c:numCache>
                      <c:formatCode>"$"#,##0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400000</c:v>
                      </c:pt>
                      <c:pt idx="3">
                        <c:v>0</c:v>
                      </c:pt>
                      <c:pt idx="4">
                        <c:v>700000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F588-44AD-9D8C-A03E70FECC49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4"/>
          <c:order val="1"/>
          <c:tx>
            <c:strRef>
              <c:f>Dashboard!$C$99</c:f>
              <c:strCache>
                <c:ptCount val="1"/>
                <c:pt idx="0">
                  <c:v>Proposed Revenue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[0]!revproposed</c:f>
              <c:numCache>
                <c:formatCode>"$"#,##0</c:formatCode>
                <c:ptCount val="10"/>
                <c:pt idx="0">
                  <c:v>19416086</c:v>
                </c:pt>
                <c:pt idx="1">
                  <c:v>19318072.086750001</c:v>
                </c:pt>
                <c:pt idx="2">
                  <c:v>20821105.68</c:v>
                </c:pt>
                <c:pt idx="3">
                  <c:v>20616225.279600002</c:v>
                </c:pt>
                <c:pt idx="4">
                  <c:v>20135041.667100001</c:v>
                </c:pt>
                <c:pt idx="5">
                  <c:v>20276008.149632424</c:v>
                </c:pt>
                <c:pt idx="6">
                  <c:v>20892485.701204404</c:v>
                </c:pt>
                <c:pt idx="7">
                  <c:v>21850758.446699906</c:v>
                </c:pt>
                <c:pt idx="8">
                  <c:v>22802979.001826126</c:v>
                </c:pt>
                <c:pt idx="9">
                  <c:v>23425835.990708239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588-44AD-9D8C-A03E70FECC49}"/>
            </c:ext>
          </c:extLst>
        </c:ser>
        <c:ser>
          <c:idx val="3"/>
          <c:order val="2"/>
          <c:tx>
            <c:strRef>
              <c:f>Dashboard!$C$98</c:f>
              <c:strCache>
                <c:ptCount val="1"/>
                <c:pt idx="0">
                  <c:v>All Revenues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[0]!chartlabel</c:f>
              <c:numCache>
                <c:formatCode>"FY "0000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[0]!revexist</c:f>
              <c:numCache>
                <c:formatCode>"$"#,##0</c:formatCode>
                <c:ptCount val="10"/>
                <c:pt idx="0">
                  <c:v>19416086</c:v>
                </c:pt>
                <c:pt idx="1">
                  <c:v>19318072.086750001</c:v>
                </c:pt>
                <c:pt idx="2">
                  <c:v>20821105.68</c:v>
                </c:pt>
                <c:pt idx="3">
                  <c:v>20616225.279600002</c:v>
                </c:pt>
                <c:pt idx="4">
                  <c:v>20135041.667100001</c:v>
                </c:pt>
                <c:pt idx="5">
                  <c:v>20276008.149632424</c:v>
                </c:pt>
                <c:pt idx="6">
                  <c:v>20892485.701204404</c:v>
                </c:pt>
                <c:pt idx="7">
                  <c:v>21850758.446699906</c:v>
                </c:pt>
                <c:pt idx="8">
                  <c:v>22802979.001826126</c:v>
                </c:pt>
                <c:pt idx="9">
                  <c:v>23425835.990708239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588-44AD-9D8C-A03E70FECC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015360"/>
        <c:axId val="405889760"/>
      </c:lineChart>
      <c:catAx>
        <c:axId val="409015360"/>
        <c:scaling>
          <c:orientation val="minMax"/>
        </c:scaling>
        <c:delete val="0"/>
        <c:axPos val="b"/>
        <c:numFmt formatCode="&quot;FY &quot;0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89760"/>
        <c:crosses val="autoZero"/>
        <c:auto val="1"/>
        <c:lblAlgn val="ctr"/>
        <c:lblOffset val="100"/>
        <c:noMultiLvlLbl val="0"/>
      </c:catAx>
      <c:valAx>
        <c:axId val="4058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53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5426123205187588E-2"/>
          <c:y val="0.84942051361226922"/>
          <c:w val="0.9215053265400649"/>
          <c:h val="0.12910812619010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Dashboard!$Z$23</c:f>
          <c:strCache>
            <c:ptCount val="1"/>
            <c:pt idx="0">
              <c:v>Total Reserves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Total Reserves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8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</c:numLit>
          </c:cat>
          <c:val>
            <c:numRef>
              <c:f>Dashboard!$K$137:$AB$137</c:f>
              <c:numCache>
                <c:formatCode>"$"#,##0</c:formatCode>
                <c:ptCount val="18"/>
                <c:pt idx="0">
                  <c:v>9370066.9935974982</c:v>
                </c:pt>
                <c:pt idx="1">
                  <c:v>9716580.4207972083</c:v>
                </c:pt>
                <c:pt idx="2">
                  <c:v>10005341.435660874</c:v>
                </c:pt>
                <c:pt idx="3">
                  <c:v>9720878.013075063</c:v>
                </c:pt>
                <c:pt idx="4">
                  <c:v>9097969.2964904942</c:v>
                </c:pt>
                <c:pt idx="5">
                  <c:v>9021287.7913829908</c:v>
                </c:pt>
                <c:pt idx="6">
                  <c:v>9188782.4166443795</c:v>
                </c:pt>
                <c:pt idx="7">
                  <c:v>9504505.8492880408</c:v>
                </c:pt>
                <c:pt idx="8">
                  <c:v>9994434.1992761996</c:v>
                </c:pt>
                <c:pt idx="9">
                  <c:v>10929559.389184957</c:v>
                </c:pt>
                <c:pt idx="10">
                  <c:v>12687222.176007992</c:v>
                </c:pt>
                <c:pt idx="11">
                  <c:v>14748147.217987459</c:v>
                </c:pt>
                <c:pt idx="12">
                  <c:v>10037465.491962768</c:v>
                </c:pt>
                <c:pt idx="13">
                  <c:v>8697324.9829142801</c:v>
                </c:pt>
                <c:pt idx="14">
                  <c:v>10996433.809391078</c:v>
                </c:pt>
                <c:pt idx="15">
                  <c:v>12354069.584088562</c:v>
                </c:pt>
                <c:pt idx="16">
                  <c:v>14223095.627244748</c:v>
                </c:pt>
                <c:pt idx="17">
                  <c:v>15888293.232296277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BC-475E-8503-F69B767A2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09015360"/>
        <c:axId val="405889760"/>
      </c:barChart>
      <c:lineChart>
        <c:grouping val="standard"/>
        <c:varyColors val="0"/>
        <c:ser>
          <c:idx val="1"/>
          <c:order val="1"/>
          <c:tx>
            <c:v>Minimum Reserve Target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Dashboard!$K$138:$AB$138</c:f>
              <c:numCache>
                <c:formatCode>"$"#,##0</c:formatCode>
                <c:ptCount val="18"/>
                <c:pt idx="0">
                  <c:v>8340900.2766062599</c:v>
                </c:pt>
                <c:pt idx="1">
                  <c:v>7185149.6909774132</c:v>
                </c:pt>
                <c:pt idx="2">
                  <c:v>7974344.0563966716</c:v>
                </c:pt>
                <c:pt idx="3">
                  <c:v>7939772.1090634726</c:v>
                </c:pt>
                <c:pt idx="4">
                  <c:v>8100930.835960838</c:v>
                </c:pt>
                <c:pt idx="5">
                  <c:v>8180224.5048201103</c:v>
                </c:pt>
                <c:pt idx="6">
                  <c:v>8410391.2965389825</c:v>
                </c:pt>
                <c:pt idx="7">
                  <c:v>10894804.312482474</c:v>
                </c:pt>
                <c:pt idx="8">
                  <c:v>11754783.883105751</c:v>
                </c:pt>
                <c:pt idx="9">
                  <c:v>11922805.90906167</c:v>
                </c:pt>
                <c:pt idx="10">
                  <c:v>12267249.48813547</c:v>
                </c:pt>
                <c:pt idx="11">
                  <c:v>12470995.3171831</c:v>
                </c:pt>
                <c:pt idx="12">
                  <c:v>9976361.7835851833</c:v>
                </c:pt>
                <c:pt idx="13">
                  <c:v>10161265.229501575</c:v>
                </c:pt>
                <c:pt idx="14">
                  <c:v>10315952.388628889</c:v>
                </c:pt>
                <c:pt idx="15">
                  <c:v>10548090.238672981</c:v>
                </c:pt>
                <c:pt idx="16">
                  <c:v>10780168.353217877</c:v>
                </c:pt>
                <c:pt idx="17">
                  <c:v>11031433.912556719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EBC-475E-8503-F69B767A255B}"/>
            </c:ext>
          </c:extLst>
        </c:ser>
        <c:ser>
          <c:idx val="2"/>
          <c:order val="2"/>
          <c:tx>
            <c:v>Reserve Ceiling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Dashboard!$K$139:$AB$139</c:f>
              <c:numCache>
                <c:formatCode>"$"#,##0</c:formatCode>
                <c:ptCount val="18"/>
                <c:pt idx="0">
                  <c:v>14466135.26173126</c:v>
                </c:pt>
                <c:pt idx="1">
                  <c:v>13358725.841818891</c:v>
                </c:pt>
                <c:pt idx="2">
                  <c:v>14299520.57679634</c:v>
                </c:pt>
                <c:pt idx="3">
                  <c:v>14481904.432782887</c:v>
                </c:pt>
                <c:pt idx="4">
                  <c:v>14814028.567455934</c:v>
                </c:pt>
                <c:pt idx="5">
                  <c:v>15091472.680978915</c:v>
                </c:pt>
                <c:pt idx="6">
                  <c:v>15504450.925312258</c:v>
                </c:pt>
                <c:pt idx="7">
                  <c:v>18232891.458053138</c:v>
                </c:pt>
                <c:pt idx="8">
                  <c:v>19264936.929409519</c:v>
                </c:pt>
                <c:pt idx="9">
                  <c:v>19615964.873603869</c:v>
                </c:pt>
                <c:pt idx="10">
                  <c:v>20120325.815304346</c:v>
                </c:pt>
                <c:pt idx="11">
                  <c:v>20519271.14721011</c:v>
                </c:pt>
                <c:pt idx="12">
                  <c:v>18362196.5826483</c:v>
                </c:pt>
                <c:pt idx="13">
                  <c:v>18732003.474481083</c:v>
                </c:pt>
                <c:pt idx="14">
                  <c:v>19041377.792735711</c:v>
                </c:pt>
                <c:pt idx="15">
                  <c:v>19505653.492823895</c:v>
                </c:pt>
                <c:pt idx="16">
                  <c:v>19969809.721913688</c:v>
                </c:pt>
                <c:pt idx="17">
                  <c:v>20472340.840591371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EBC-475E-8503-F69B767A2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015360"/>
        <c:axId val="405889760"/>
      </c:lineChart>
      <c:catAx>
        <c:axId val="409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89760"/>
        <c:crosses val="autoZero"/>
        <c:auto val="1"/>
        <c:lblAlgn val="ctr"/>
        <c:lblOffset val="100"/>
        <c:noMultiLvlLbl val="0"/>
      </c:catAx>
      <c:valAx>
        <c:axId val="4058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53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Dashboard!$Z$23</c:f>
          <c:strCache>
            <c:ptCount val="1"/>
            <c:pt idx="0">
              <c:v>Total Reserves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Total Reserves</c:v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Lit>
              <c:formatCode>General</c:formatCode>
              <c:ptCount val="18"/>
              <c:pt idx="0">
                <c:v>2021</c:v>
              </c:pt>
              <c:pt idx="1">
                <c:v>2022</c:v>
              </c:pt>
              <c:pt idx="2">
                <c:v>2023</c:v>
              </c:pt>
              <c:pt idx="3">
                <c:v>2024</c:v>
              </c:pt>
              <c:pt idx="4">
                <c:v>2025</c:v>
              </c:pt>
              <c:pt idx="5">
                <c:v>2026</c:v>
              </c:pt>
              <c:pt idx="6">
                <c:v>2027</c:v>
              </c:pt>
              <c:pt idx="7">
                <c:v>2028</c:v>
              </c:pt>
              <c:pt idx="8">
                <c:v>2029</c:v>
              </c:pt>
              <c:pt idx="9">
                <c:v>2030</c:v>
              </c:pt>
              <c:pt idx="10">
                <c:v>2031</c:v>
              </c:pt>
              <c:pt idx="11">
                <c:v>2032</c:v>
              </c:pt>
              <c:pt idx="12">
                <c:v>2033</c:v>
              </c:pt>
              <c:pt idx="13">
                <c:v>2034</c:v>
              </c:pt>
              <c:pt idx="14">
                <c:v>2035</c:v>
              </c:pt>
              <c:pt idx="15">
                <c:v>2036</c:v>
              </c:pt>
              <c:pt idx="16">
                <c:v>2037</c:v>
              </c:pt>
              <c:pt idx="17">
                <c:v>2038</c:v>
              </c:pt>
            </c:numLit>
          </c:cat>
          <c:val>
            <c:numRef>
              <c:f>Dashboard!$K$137:$AB$137</c:f>
              <c:numCache>
                <c:formatCode>"$"#,##0</c:formatCode>
                <c:ptCount val="18"/>
                <c:pt idx="0">
                  <c:v>9370066.9935974982</c:v>
                </c:pt>
                <c:pt idx="1">
                  <c:v>9599020.5457972083</c:v>
                </c:pt>
                <c:pt idx="2">
                  <c:v>9663037.8168847281</c:v>
                </c:pt>
                <c:pt idx="3">
                  <c:v>9141238.7098831255</c:v>
                </c:pt>
                <c:pt idx="4">
                  <c:v>8267797.1850399487</c:v>
                </c:pt>
                <c:pt idx="5">
                  <c:v>7926752.2770942356</c:v>
                </c:pt>
                <c:pt idx="6">
                  <c:v>7815389.8305879887</c:v>
                </c:pt>
                <c:pt idx="7">
                  <c:v>7837068.4672442805</c:v>
                </c:pt>
                <c:pt idx="8">
                  <c:v>8017037.8193645934</c:v>
                </c:pt>
                <c:pt idx="9">
                  <c:v>8625529.4009736627</c:v>
                </c:pt>
                <c:pt idx="10">
                  <c:v>10039088.050885504</c:v>
                </c:pt>
                <c:pt idx="11">
                  <c:v>11737605.347305924</c:v>
                </c:pt>
                <c:pt idx="12">
                  <c:v>6645340.2960360292</c:v>
                </c:pt>
                <c:pt idx="13">
                  <c:v>4903528.2103676461</c:v>
                </c:pt>
                <c:pt idx="14">
                  <c:v>6779921.9426061539</c:v>
                </c:pt>
                <c:pt idx="15">
                  <c:v>7692799.2625575326</c:v>
                </c:pt>
                <c:pt idx="16">
                  <c:v>9093976.996535901</c:v>
                </c:pt>
                <c:pt idx="17">
                  <c:v>10267141.122027971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30-436E-93BC-C371B82B3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09015360"/>
        <c:axId val="405889760"/>
      </c:barChart>
      <c:lineChart>
        <c:grouping val="standard"/>
        <c:varyColors val="0"/>
        <c:ser>
          <c:idx val="1"/>
          <c:order val="1"/>
          <c:tx>
            <c:v>Minimum Reserve Target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Dashboard!$K$138:$AB$138</c:f>
              <c:numCache>
                <c:formatCode>"$"#,##0</c:formatCode>
                <c:ptCount val="18"/>
                <c:pt idx="0">
                  <c:v>8340900.2766062599</c:v>
                </c:pt>
                <c:pt idx="1">
                  <c:v>7185149.6909774132</c:v>
                </c:pt>
                <c:pt idx="2">
                  <c:v>7974344.0563966716</c:v>
                </c:pt>
                <c:pt idx="3">
                  <c:v>7939772.1090634726</c:v>
                </c:pt>
                <c:pt idx="4">
                  <c:v>8100930.835960838</c:v>
                </c:pt>
                <c:pt idx="5">
                  <c:v>8180224.5048201103</c:v>
                </c:pt>
                <c:pt idx="6">
                  <c:v>8410391.2965389825</c:v>
                </c:pt>
                <c:pt idx="7">
                  <c:v>10894804.312482474</c:v>
                </c:pt>
                <c:pt idx="8">
                  <c:v>11754783.883105751</c:v>
                </c:pt>
                <c:pt idx="9">
                  <c:v>11922805.90906167</c:v>
                </c:pt>
                <c:pt idx="10">
                  <c:v>12267249.48813547</c:v>
                </c:pt>
                <c:pt idx="11">
                  <c:v>12470995.3171831</c:v>
                </c:pt>
                <c:pt idx="12">
                  <c:v>9976361.7835851833</c:v>
                </c:pt>
                <c:pt idx="13">
                  <c:v>10161265.229501575</c:v>
                </c:pt>
                <c:pt idx="14">
                  <c:v>10315952.388628889</c:v>
                </c:pt>
                <c:pt idx="15">
                  <c:v>10548090.238672981</c:v>
                </c:pt>
                <c:pt idx="16">
                  <c:v>10780168.353217877</c:v>
                </c:pt>
                <c:pt idx="17">
                  <c:v>11031433.912556719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30-436E-93BC-C371B82B3BAE}"/>
            </c:ext>
          </c:extLst>
        </c:ser>
        <c:ser>
          <c:idx val="2"/>
          <c:order val="2"/>
          <c:tx>
            <c:v>Reserve Ceiling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Dashboard!$K$139:$AB$139</c:f>
              <c:numCache>
                <c:formatCode>"$"#,##0</c:formatCode>
                <c:ptCount val="18"/>
                <c:pt idx="0">
                  <c:v>14466135.26173126</c:v>
                </c:pt>
                <c:pt idx="1">
                  <c:v>13358725.841818891</c:v>
                </c:pt>
                <c:pt idx="2">
                  <c:v>14299520.57679634</c:v>
                </c:pt>
                <c:pt idx="3">
                  <c:v>14481904.432782887</c:v>
                </c:pt>
                <c:pt idx="4">
                  <c:v>14814028.567455934</c:v>
                </c:pt>
                <c:pt idx="5">
                  <c:v>15091472.680978915</c:v>
                </c:pt>
                <c:pt idx="6">
                  <c:v>15504450.925312258</c:v>
                </c:pt>
                <c:pt idx="7">
                  <c:v>18232891.458053138</c:v>
                </c:pt>
                <c:pt idx="8">
                  <c:v>19264936.929409519</c:v>
                </c:pt>
                <c:pt idx="9">
                  <c:v>19615964.873603869</c:v>
                </c:pt>
                <c:pt idx="10">
                  <c:v>20120325.815304346</c:v>
                </c:pt>
                <c:pt idx="11">
                  <c:v>20519271.14721011</c:v>
                </c:pt>
                <c:pt idx="12">
                  <c:v>18362196.5826483</c:v>
                </c:pt>
                <c:pt idx="13">
                  <c:v>18732003.474481083</c:v>
                </c:pt>
                <c:pt idx="14">
                  <c:v>19041377.792735711</c:v>
                </c:pt>
                <c:pt idx="15">
                  <c:v>19505653.492823895</c:v>
                </c:pt>
                <c:pt idx="16">
                  <c:v>19969809.721913688</c:v>
                </c:pt>
                <c:pt idx="17">
                  <c:v>20472340.840591371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A30-436E-93BC-C371B82B3B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9015360"/>
        <c:axId val="405889760"/>
      </c:lineChart>
      <c:catAx>
        <c:axId val="40901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5889760"/>
        <c:crosses val="autoZero"/>
        <c:auto val="1"/>
        <c:lblAlgn val="ctr"/>
        <c:lblOffset val="100"/>
        <c:noMultiLvlLbl val="0"/>
      </c:catAx>
      <c:valAx>
        <c:axId val="405889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01536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FDF213-1F34-4A41-8C4D-162DB45397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1F65D9-5248-45BD-9F65-677103FA01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1E5E7-B86D-4EEC-97DD-43292234968C}" type="datetimeFigureOut">
              <a:rPr lang="en-US" smtClean="0"/>
              <a:t>October 23, 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490BE6-A03C-47B0-9165-CFC65CD19B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A80AC-126C-4247-92D5-EF379A9D48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DBFE-EC60-42BB-8CA4-3F7958674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643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A2C40-EAD5-4EAD-97EF-B18BEAEB0951}" type="datetimeFigureOut">
              <a:rPr lang="en-US" smtClean="0"/>
              <a:t>October 23, 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37059-8342-457B-8424-3DEA8AC2F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04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1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12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0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2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1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7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22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27DEE-8029-4AAF-9F47-C97C4D217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61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90D468-7FB1-464B-84FB-A034C356B5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0582" y="631189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69999"/>
                </a:solidFill>
                <a:latin typeface="Proxima Nova Rg" panose="02000506030000020004" pitchFamily="50" charset="0"/>
              </a:defRPr>
            </a:lvl1pPr>
          </a:lstStyle>
          <a:p>
            <a:fld id="{26C27DEE-8029-4AAF-9F47-C97C4D2172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4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23B40"/>
          </a:solidFill>
          <a:latin typeface="Proxima Nova Rg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DCCD5"/>
        </a:buClr>
        <a:buFont typeface="Arial" panose="020B0604020202020204" pitchFamily="34" charset="0"/>
        <a:buChar char="•"/>
        <a:defRPr sz="2400" kern="1200">
          <a:solidFill>
            <a:srgbClr val="023B40"/>
          </a:solidFill>
          <a:latin typeface="Proxima Nova Rg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DCCD5"/>
        </a:buClr>
        <a:buFont typeface="Proxima Nova Rg" panose="02000506030000020004" pitchFamily="50" charset="0"/>
        <a:buChar char="›"/>
        <a:defRPr sz="2200" kern="1200">
          <a:solidFill>
            <a:srgbClr val="023B40"/>
          </a:solidFill>
          <a:latin typeface="Proxima Nova Rg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DCCD5"/>
        </a:buClr>
        <a:buFont typeface="Proxima Nova Rg" panose="02000506030000020004" pitchFamily="50" charset="0"/>
        <a:buChar char="–"/>
        <a:defRPr sz="2000" kern="1200">
          <a:solidFill>
            <a:srgbClr val="023B40"/>
          </a:solidFill>
          <a:latin typeface="Proxima Nova Rg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DCCD5"/>
        </a:buClr>
        <a:buFont typeface="Proxima Nova Rg" panose="02000506030000020004" pitchFamily="50" charset="0"/>
        <a:buChar char="–"/>
        <a:defRPr sz="2000" kern="1200">
          <a:solidFill>
            <a:srgbClr val="023B40"/>
          </a:solidFill>
          <a:latin typeface="Proxima Nova Rg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DCCD5"/>
        </a:buClr>
        <a:buFont typeface="Proxima Nova Rg" panose="02000506030000020004" pitchFamily="50" charset="0"/>
        <a:buChar char="–"/>
        <a:defRPr sz="2000" kern="1200">
          <a:solidFill>
            <a:srgbClr val="023B40"/>
          </a:solidFill>
          <a:latin typeface="Proxima Nova Rg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DE0C-C8E7-4814-9A6D-6CC49C34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 County Fire Protection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8F12A-F2D9-44B6-8C0F-05CBD91AB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2800" dirty="0"/>
              <a:t>Facility Construction Funding Plan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41196E-7B2D-450E-9989-DAA43FEF6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57" y="2358802"/>
            <a:ext cx="2550196" cy="24141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31D46D-EBD5-42BF-898A-5C42355A022D}"/>
              </a:ext>
            </a:extLst>
          </p:cNvPr>
          <p:cNvSpPr/>
          <p:nvPr/>
        </p:nvSpPr>
        <p:spPr>
          <a:xfrm>
            <a:off x="0" y="5754848"/>
            <a:ext cx="453006" cy="922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39"/>
            <a:ext cx="7886700" cy="826111"/>
          </a:xfrm>
        </p:spPr>
        <p:txBody>
          <a:bodyPr/>
          <a:lstStyle/>
          <a:p>
            <a:r>
              <a:rPr lang="en-US" dirty="0"/>
              <a:t>Source of New Fee Revenue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355" y="1149933"/>
            <a:ext cx="8687290" cy="5126579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Ambulance fees-adjust to regional average:  	               $240K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Prevention Fees:                                      		                  $31K</a:t>
            </a:r>
          </a:p>
          <a:p>
            <a:pPr>
              <a:spcAft>
                <a:spcPts val="1200"/>
              </a:spcAft>
            </a:pPr>
            <a:r>
              <a:rPr lang="en-US" dirty="0"/>
              <a:t>Public provider intergovernmental transfers (PPIGT):             $100K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Meadowood CFD 						   $210K</a:t>
            </a:r>
          </a:p>
          <a:p>
            <a:pPr lvl="0">
              <a:spcAft>
                <a:spcPts val="1200"/>
              </a:spcAft>
            </a:pPr>
            <a:r>
              <a:rPr lang="en-US" u="sng" dirty="0"/>
              <a:t>Total new fee revenue</a:t>
            </a:r>
            <a:r>
              <a:rPr lang="en-US" dirty="0"/>
              <a:t>:					   </a:t>
            </a:r>
            <a:r>
              <a:rPr lang="en-US" u="sng" dirty="0"/>
              <a:t>$581K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Ongoing fire mitigation fees (FMF)			               $116K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Total fee revenue available for facilities</a:t>
            </a:r>
            <a:r>
              <a:rPr lang="en-US" dirty="0"/>
              <a:t>		               </a:t>
            </a:r>
            <a:r>
              <a:rPr lang="en-US" b="1" dirty="0"/>
              <a:t>$697K</a:t>
            </a:r>
          </a:p>
          <a:p>
            <a:pPr marL="0" lvl="0" indent="0">
              <a:spcAft>
                <a:spcPts val="120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9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New Fee Implementation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0" y="1285787"/>
            <a:ext cx="7319886" cy="47340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Ambulance fees-incremental implementation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Prevention &amp; Cost Recovery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Redirect future FMF from payback to facilities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Public provider intergovernmental transfers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Meadowood CFD – 7 year project timeline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3F2DA4-D351-4965-9C9C-D0E62DCA127A}"/>
              </a:ext>
            </a:extLst>
          </p:cNvPr>
          <p:cNvSpPr txBox="1"/>
          <p:nvPr/>
        </p:nvSpPr>
        <p:spPr>
          <a:xfrm>
            <a:off x="7377319" y="1615948"/>
            <a:ext cx="1473480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latin typeface="Proxima Nova Rg" panose="02000506030000020004" charset="0"/>
              </a:rPr>
              <a:t>3-9 mos.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Proxima Nova Rg" panose="02000506030000020004" charset="0"/>
              </a:rPr>
              <a:t>    3 mos.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Proxima Nova Rg" panose="02000506030000020004" charset="0"/>
              </a:rPr>
              <a:t>     1 year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Proxima Nova Rg" panose="02000506030000020004" charset="0"/>
              </a:rPr>
              <a:t>    1-2 yrs.</a:t>
            </a:r>
          </a:p>
          <a:p>
            <a:pPr>
              <a:spcAft>
                <a:spcPts val="2400"/>
              </a:spcAft>
            </a:pPr>
            <a:r>
              <a:rPr lang="en-US" sz="2400" dirty="0">
                <a:latin typeface="Proxima Nova Rg" panose="02000506030000020004" charset="0"/>
              </a:rPr>
              <a:t>    3-7 yrs.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1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277"/>
            <a:ext cx="7886700" cy="826111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0" y="802519"/>
            <a:ext cx="8310310" cy="513425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Adjust fee schedules– Oct. ‘20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3 modular RFP – Nov ‘20 to Jan ‘21.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Installation of Sta. 3 Modular – Feb. ‘21 to Sept. ‘21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4 civil engineering site analysis – Mar – Sept. ‘21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2 site analysis (</a:t>
            </a:r>
            <a:r>
              <a:rPr lang="en-US" dirty="0" err="1"/>
              <a:t>strat</a:t>
            </a:r>
            <a:r>
              <a:rPr lang="en-US" dirty="0"/>
              <a:t>. Plan) – July ’21 to Jun ’22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4 building plans &amp; permits – Sept. ’21 to Sept. ’22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4 RFP – Oct. ‘22 to Dec. ’22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Construct Station 4 – Jan ‘23 to Dec. ‘23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277"/>
            <a:ext cx="7886700" cy="826111"/>
          </a:xfrm>
        </p:spPr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0" y="802519"/>
            <a:ext cx="8310310" cy="51342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FD749-A9E6-4C9B-A6EA-1DE18B05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921227"/>
            <a:ext cx="9152878" cy="589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8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277"/>
            <a:ext cx="7886700" cy="826111"/>
          </a:xfrm>
        </p:spPr>
        <p:txBody>
          <a:bodyPr/>
          <a:lstStyle/>
          <a:p>
            <a:r>
              <a:rPr lang="en-US" dirty="0"/>
              <a:t>Project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040" y="802519"/>
            <a:ext cx="8310310" cy="513425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7FD749-A9E6-4C9B-A6EA-1DE18B059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8" y="921227"/>
            <a:ext cx="9152878" cy="5893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FAA1D0-F2A1-4035-8E16-EE36E1E71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0" y="980627"/>
            <a:ext cx="9144000" cy="57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11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Model Assumptions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5" y="1160817"/>
            <a:ext cx="8394357" cy="4734057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Actual Sta. #5 constr. costs utilized as base year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3.5% cost of commercial construction index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Presumes mild market adjustment &amp; new COVID PERS UAL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Facility study suggests $1M/yr. to fund facility replacement</a:t>
            </a:r>
          </a:p>
          <a:p>
            <a:pPr>
              <a:spcAft>
                <a:spcPts val="1200"/>
              </a:spcAft>
            </a:pPr>
            <a:r>
              <a:rPr lang="en-US" dirty="0"/>
              <a:t>Combo. building construction 70% cost of conventional</a:t>
            </a:r>
          </a:p>
          <a:p>
            <a:pPr>
              <a:spcAft>
                <a:spcPts val="1200"/>
              </a:spcAft>
            </a:pPr>
            <a:r>
              <a:rPr lang="en-US" dirty="0"/>
              <a:t>Annual initial ongoing need for construction - $710k</a:t>
            </a:r>
          </a:p>
          <a:p>
            <a:pPr>
              <a:spcAft>
                <a:spcPts val="1200"/>
              </a:spcAft>
            </a:pPr>
            <a:r>
              <a:rPr lang="en-US" dirty="0"/>
              <a:t>Expenses/revenues depicted reflect annual ongoing funds</a:t>
            </a:r>
          </a:p>
          <a:p>
            <a:pPr>
              <a:spcAft>
                <a:spcPts val="1200"/>
              </a:spcAft>
            </a:pPr>
            <a:r>
              <a:rPr lang="en-US" dirty="0"/>
              <a:t>Based upon mild property tax adjustment model</a:t>
            </a:r>
          </a:p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8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Facility Replacement Priorities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91" y="1285787"/>
            <a:ext cx="8744912" cy="47340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Station #3 - $400K Modular (FY 20/21)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#4 -	$4.9M  Combo metal/conv. building (FY 22/23)</a:t>
            </a:r>
          </a:p>
          <a:p>
            <a:pPr>
              <a:spcAft>
                <a:spcPts val="1200"/>
              </a:spcAft>
            </a:pPr>
            <a:r>
              <a:rPr lang="en-US" dirty="0"/>
              <a:t>HQ Campus – $12.4 M  Combo metal/conv. building (FY 33/34)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Replacement of Station #1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Replacement of Storage Building (“Old Shop”)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Replacement of Training Building (“Roy Noon Hall”)</a:t>
            </a:r>
          </a:p>
          <a:p>
            <a:pPr>
              <a:spcAft>
                <a:spcPts val="1200"/>
              </a:spcAft>
            </a:pPr>
            <a:r>
              <a:rPr lang="en-US" dirty="0"/>
              <a:t>Station #2- $7.2M  Combo metal/conv. building (FY 43/44)</a:t>
            </a:r>
          </a:p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3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Source of Funds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2906"/>
            <a:ext cx="8394357" cy="47340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Station #3 – Rainbow reserves ($400K-one time)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#4 -	New prev. &amp; ambulance fees ($350K-ongoing)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Station #1 – Retirement of existing facility debt service + portion of Mello-</a:t>
            </a:r>
            <a:r>
              <a:rPr lang="en-US" dirty="0" err="1"/>
              <a:t>Roos</a:t>
            </a:r>
            <a:r>
              <a:rPr lang="en-US" dirty="0"/>
              <a:t> ($583K-ongoing) + accumulated FMF ($5.8M-one time)</a:t>
            </a:r>
          </a:p>
          <a:p>
            <a:pPr>
              <a:spcAft>
                <a:spcPts val="1200"/>
              </a:spcAft>
            </a:pPr>
            <a:r>
              <a:rPr lang="en-US" dirty="0"/>
              <a:t>Station #2- Retirement of Station #4 debt service + unallocated Mello </a:t>
            </a:r>
            <a:r>
              <a:rPr lang="en-US" dirty="0" err="1"/>
              <a:t>Roos</a:t>
            </a:r>
            <a:r>
              <a:rPr lang="en-US" dirty="0"/>
              <a:t> ($538K-ongoing) + accumulated FMF &amp; Mello </a:t>
            </a:r>
            <a:r>
              <a:rPr lang="en-US" dirty="0" err="1"/>
              <a:t>Roos</a:t>
            </a:r>
            <a:r>
              <a:rPr lang="en-US" dirty="0"/>
              <a:t> ($2.18M-one time)	</a:t>
            </a:r>
          </a:p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Funding Plan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CB03F7-E9B7-4F1B-90B9-9D155A5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73" y="1442906"/>
            <a:ext cx="8394357" cy="473405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0">
              <a:spcAft>
                <a:spcPts val="1200"/>
              </a:spcAft>
            </a:pPr>
            <a:r>
              <a:rPr lang="en-US" dirty="0"/>
              <a:t>Requires adjusting/adding new service fees ($380K/yr.)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Requires restricting ALL new </a:t>
            </a:r>
            <a:r>
              <a:rPr lang="en-US" i="1" u="sng" dirty="0"/>
              <a:t>fee</a:t>
            </a:r>
            <a:r>
              <a:rPr lang="en-US" dirty="0"/>
              <a:t> revenue to facility construction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Eliminate reliance upon FMF payback option to replenish operating cash reserves </a:t>
            </a:r>
          </a:p>
          <a:p>
            <a:pPr lvl="0">
              <a:spcAft>
                <a:spcPts val="1200"/>
              </a:spcAft>
            </a:pPr>
            <a:r>
              <a:rPr lang="en-US" dirty="0"/>
              <a:t>Dedicate existing facility debt service funds &amp; “rollover” to future facility construction as old debt is retired</a:t>
            </a:r>
          </a:p>
          <a:p>
            <a:pPr lvl="0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7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Facilities Funding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800-000006000000}"/>
              </a:ext>
            </a:extLst>
          </p:cNvPr>
          <p:cNvGraphicFramePr>
            <a:graphicFrameLocks/>
          </p:cNvGraphicFramePr>
          <p:nvPr/>
        </p:nvGraphicFramePr>
        <p:xfrm>
          <a:off x="365045" y="1503759"/>
          <a:ext cx="8413909" cy="3850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525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Operating Financial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/>
        </p:nvGraphicFramePr>
        <p:xfrm>
          <a:off x="467915" y="1485661"/>
          <a:ext cx="8208169" cy="3886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078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Total Reserves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6395612"/>
              </p:ext>
            </p:extLst>
          </p:nvPr>
        </p:nvGraphicFramePr>
        <p:xfrm>
          <a:off x="420412" y="1834955"/>
          <a:ext cx="8381891" cy="318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461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EC869-E085-4541-AB58-26157FAEF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59676"/>
            <a:ext cx="7886700" cy="826111"/>
          </a:xfrm>
        </p:spPr>
        <p:txBody>
          <a:bodyPr/>
          <a:lstStyle/>
          <a:p>
            <a:r>
              <a:rPr lang="en-US" dirty="0"/>
              <a:t>Total Reserves w/o Fee Adjustments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6EB362-451D-451B-BD9D-F0FE8017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69904"/>
            <a:ext cx="3414056" cy="1005927"/>
          </a:xfrm>
          <a:prstGeom prst="rect">
            <a:avLst/>
          </a:prstGeom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8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92963"/>
              </p:ext>
            </p:extLst>
          </p:nvPr>
        </p:nvGraphicFramePr>
        <p:xfrm>
          <a:off x="190185" y="1740023"/>
          <a:ext cx="8763630" cy="360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31886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A599C8942A94080F2EBA9EF8EC1FF" ma:contentTypeVersion="10" ma:contentTypeDescription="Create a new document." ma:contentTypeScope="" ma:versionID="717a40627b655aa8fc96fbf7aa85de11">
  <xsd:schema xmlns:xsd="http://www.w3.org/2001/XMLSchema" xmlns:xs="http://www.w3.org/2001/XMLSchema" xmlns:p="http://schemas.microsoft.com/office/2006/metadata/properties" xmlns:ns2="9db3acdc-9024-421a-86fb-dc74c805b941" xmlns:ns3="9bfa3954-d542-4f10-a3e2-fbb8594dec0f" targetNamespace="http://schemas.microsoft.com/office/2006/metadata/properties" ma:root="true" ma:fieldsID="0e2052245ebf9fa9eaa95d413fc1b9ac" ns2:_="" ns3:_="">
    <xsd:import namespace="9db3acdc-9024-421a-86fb-dc74c805b941"/>
    <xsd:import namespace="9bfa3954-d542-4f10-a3e2-fbb8594dec0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b3acdc-9024-421a-86fb-dc74c805b9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fa3954-d542-4f10-a3e2-fbb8594de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ED90BD-78BB-4FC7-909C-9675F14968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C12BA-135A-445C-BCA3-8A182998FEA7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openxmlformats.org/package/2006/metadata/core-properties"/>
    <ds:schemaRef ds:uri="9db3acdc-9024-421a-86fb-dc74c805b941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9bfa3954-d542-4f10-a3e2-fbb8594dec0f"/>
  </ds:schemaRefs>
</ds:datastoreItem>
</file>

<file path=customXml/itemProps3.xml><?xml version="1.0" encoding="utf-8"?>
<ds:datastoreItem xmlns:ds="http://schemas.openxmlformats.org/officeDocument/2006/customXml" ds:itemID="{3AE15419-9A38-45ED-8082-2F91E7883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b3acdc-9024-421a-86fb-dc74c805b941"/>
    <ds:schemaRef ds:uri="9bfa3954-d542-4f10-a3e2-fbb8594dec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2906</TotalTime>
  <Words>557</Words>
  <Application>Microsoft Office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Proxima Nova Rg</vt:lpstr>
      <vt:lpstr>Calibri</vt:lpstr>
      <vt:lpstr>Office Theme</vt:lpstr>
      <vt:lpstr>North County Fire Protection District</vt:lpstr>
      <vt:lpstr>Model Assumptions</vt:lpstr>
      <vt:lpstr>Facility Replacement Priorities</vt:lpstr>
      <vt:lpstr>Source of Funds</vt:lpstr>
      <vt:lpstr>Funding Plan</vt:lpstr>
      <vt:lpstr>Facilities Funding Source</vt:lpstr>
      <vt:lpstr>Operating Financial Plan</vt:lpstr>
      <vt:lpstr>Total Reserves</vt:lpstr>
      <vt:lpstr>Total Reserves w/o Fee Adjustments</vt:lpstr>
      <vt:lpstr>Source of New Fee Revenue </vt:lpstr>
      <vt:lpstr>New Fee Implementation</vt:lpstr>
      <vt:lpstr>Next Steps</vt:lpstr>
      <vt:lpstr>Project Plan</vt:lpstr>
      <vt:lpstr>Project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Vang</dc:creator>
  <cp:lastModifiedBy>Loren Stephen-Porter</cp:lastModifiedBy>
  <cp:revision>205</cp:revision>
  <dcterms:created xsi:type="dcterms:W3CDTF">2018-01-18T21:26:19Z</dcterms:created>
  <dcterms:modified xsi:type="dcterms:W3CDTF">2020-10-23T16:57:10Z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0x0101004A8A599C8942A94080F2EBA9EF8EC1FF</vt:lpwstr>
  </property>
</Properties>
</file>